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3"/>
    <p:sldId id="263" r:id="rId4"/>
    <p:sldId id="384" r:id="rId5"/>
    <p:sldId id="420" r:id="rId6"/>
    <p:sldId id="393" r:id="rId7"/>
    <p:sldId id="445" r:id="rId8"/>
    <p:sldId id="424" r:id="rId9"/>
    <p:sldId id="446" r:id="rId10"/>
    <p:sldId id="447" r:id="rId11"/>
    <p:sldId id="423" r:id="rId12"/>
    <p:sldId id="462" r:id="rId13"/>
    <p:sldId id="425" r:id="rId14"/>
    <p:sldId id="426" r:id="rId15"/>
    <p:sldId id="449" r:id="rId16"/>
    <p:sldId id="450" r:id="rId17"/>
    <p:sldId id="451" r:id="rId18"/>
    <p:sldId id="453" r:id="rId19"/>
    <p:sldId id="452" r:id="rId20"/>
    <p:sldId id="454" r:id="rId21"/>
    <p:sldId id="456" r:id="rId22"/>
    <p:sldId id="436" r:id="rId23"/>
    <p:sldId id="431" r:id="rId24"/>
    <p:sldId id="457" r:id="rId25"/>
    <p:sldId id="458" r:id="rId26"/>
    <p:sldId id="459" r:id="rId27"/>
    <p:sldId id="460" r:id="rId28"/>
    <p:sldId id="463" r:id="rId29"/>
    <p:sldId id="464" r:id="rId30"/>
    <p:sldId id="468" r:id="rId31"/>
    <p:sldId id="440" r:id="rId32"/>
    <p:sldId id="441" r:id="rId33"/>
    <p:sldId id="461" r:id="rId34"/>
    <p:sldId id="465" r:id="rId35"/>
    <p:sldId id="466" r:id="rId36"/>
    <p:sldId id="467" r:id="rId37"/>
    <p:sldId id="448" r:id="rId38"/>
    <p:sldId id="379" r:id="rId39"/>
  </p:sldIdLst>
  <p:sldSz cx="12192000" cy="6858000"/>
  <p:notesSz cx="6858000" cy="9144000"/>
  <p:embeddedFontLst>
    <p:embeddedFont>
      <p:font typeface="微软雅黑" panose="020B0503020204020204" pitchFamily="34" charset="-122"/>
      <p:regular r:id="rId44"/>
    </p:embeddedFont>
    <p:embeddedFont>
      <p:font typeface="Calibri" panose="020F0502020204030204" charset="0"/>
      <p:regular r:id="rId45"/>
      <p:bold r:id="rId46"/>
      <p:italic r:id="rId47"/>
      <p:boldItalic r:id="rId48"/>
    </p:embeddedFont>
    <p:embeddedFont>
      <p:font typeface="华文中宋" panose="02010600040101010101" pitchFamily="2" charset="-122"/>
      <p:regular r:id="rId49"/>
    </p:embeddedFont>
    <p:embeddedFont>
      <p:font typeface="Impact" panose="020B0806030902050204" pitchFamily="34" charset="0"/>
      <p:regular r:id="rId50"/>
    </p:embeddedFont>
    <p:embeddedFont>
      <p:font typeface="Calibri Light" panose="020F0302020204030204" charset="0"/>
      <p:regular r:id="rId51"/>
      <p:italic r:id="rId5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1007"/>
    <a:srgbClr val="BF6D07"/>
    <a:srgbClr val="0D0D0D"/>
    <a:srgbClr val="404040"/>
    <a:srgbClr val="F5F5F5"/>
    <a:srgbClr val="F93D32"/>
    <a:srgbClr val="202022"/>
    <a:srgbClr val="5A9ED6"/>
    <a:srgbClr val="F1F1F1"/>
    <a:srgbClr val="F73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44" d="100"/>
          <a:sy n="44" d="100"/>
        </p:scale>
        <p:origin x="864" y="54"/>
      </p:cViewPr>
      <p:guideLst>
        <p:guide orient="horz" pos="1094"/>
        <p:guide pos="305"/>
        <p:guide orient="horz" pos="4065"/>
        <p:guide pos="7106"/>
        <p:guide pos="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font" Target="fonts/font9.fntdata"/><Relationship Id="rId51" Type="http://schemas.openxmlformats.org/officeDocument/2006/relationships/font" Target="fonts/font8.fntdata"/><Relationship Id="rId50" Type="http://schemas.openxmlformats.org/officeDocument/2006/relationships/font" Target="fonts/font7.fntdata"/><Relationship Id="rId5" Type="http://schemas.openxmlformats.org/officeDocument/2006/relationships/slide" Target="slides/slide3.xml"/><Relationship Id="rId49" Type="http://schemas.openxmlformats.org/officeDocument/2006/relationships/font" Target="fonts/font6.fntdata"/><Relationship Id="rId48" Type="http://schemas.openxmlformats.org/officeDocument/2006/relationships/font" Target="fonts/font5.fntdata"/><Relationship Id="rId47" Type="http://schemas.openxmlformats.org/officeDocument/2006/relationships/font" Target="fonts/font4.fntdata"/><Relationship Id="rId46" Type="http://schemas.openxmlformats.org/officeDocument/2006/relationships/font" Target="fonts/font3.fntdata"/><Relationship Id="rId45" Type="http://schemas.openxmlformats.org/officeDocument/2006/relationships/font" Target="fonts/font2.fntdata"/><Relationship Id="rId44" Type="http://schemas.openxmlformats.org/officeDocument/2006/relationships/font" Target="fonts/font1.fntdata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051" y="252413"/>
            <a:ext cx="11360149" cy="6477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365875"/>
            <a:ext cx="3860800" cy="2476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1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722772" y="2522200"/>
            <a:ext cx="4102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第一章  软件工程概述</a:t>
            </a:r>
            <a:endParaRPr lang="zh-CN" altLang="en-US" sz="3200" b="1" dirty="0">
              <a:solidFill>
                <a:srgbClr val="BE1007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软件工程学的肖像</a:t>
            </a:r>
            <a:endParaRPr lang="zh-CN" altLang="en-US" sz="28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50689" y="63636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内容占位符 2"/>
          <p:cNvSpPr txBox="1"/>
          <p:nvPr/>
        </p:nvSpPr>
        <p:spPr>
          <a:xfrm>
            <a:off x="365759" y="1149531"/>
            <a:ext cx="4798557" cy="36837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ACM</a:t>
            </a: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和</a:t>
            </a:r>
            <a:r>
              <a:rPr lang="en-US" altLang="zh-CN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IEEE-CS</a:t>
            </a: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发布的</a:t>
            </a:r>
            <a:r>
              <a:rPr lang="en-US" altLang="zh-CN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SWEBOK</a:t>
            </a: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定义了软件工程学科的内涵，它由</a:t>
            </a:r>
            <a:r>
              <a:rPr lang="en-US" altLang="zh-CN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10</a:t>
            </a: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个知识域构成。 </a:t>
            </a:r>
            <a:endParaRPr lang="zh-CN" altLang="en-US" sz="20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1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）软件需求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		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2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）软件设计</a:t>
            </a:r>
            <a:endParaRPr lang="zh-CN" altLang="en-US" sz="16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3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）软件构造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		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4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）软件测试</a:t>
            </a:r>
            <a:endParaRPr lang="zh-CN" altLang="en-US" sz="16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5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）软件维护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		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6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）软件配置管理</a:t>
            </a:r>
            <a:endParaRPr lang="zh-CN" altLang="en-US" sz="16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7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）软件工程管理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		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8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）软件工程过程</a:t>
            </a:r>
            <a:endParaRPr lang="zh-CN" altLang="en-US" sz="16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9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）软件工程工具和方法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	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10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）软件质量</a:t>
            </a:r>
            <a:endParaRPr lang="en-US" altLang="zh-CN" sz="16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pic>
        <p:nvPicPr>
          <p:cNvPr id="21" name="内容占位符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93" y="0"/>
            <a:ext cx="6938508" cy="68580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235131" y="2965163"/>
            <a:ext cx="4118350" cy="2090087"/>
            <a:chOff x="235131" y="2965163"/>
            <a:chExt cx="4118350" cy="2090087"/>
          </a:xfrm>
        </p:grpSpPr>
        <p:sp>
          <p:nvSpPr>
            <p:cNvPr id="12" name="任意多边形 11"/>
            <p:cNvSpPr/>
            <p:nvPr/>
          </p:nvSpPr>
          <p:spPr>
            <a:xfrm>
              <a:off x="235131" y="2965163"/>
              <a:ext cx="849086" cy="1881156"/>
            </a:xfrm>
            <a:custGeom>
              <a:avLst/>
              <a:gdLst>
                <a:gd name="connsiteX0" fmla="*/ 849086 w 849086"/>
                <a:gd name="connsiteY0" fmla="*/ 1881156 h 1881156"/>
                <a:gd name="connsiteX1" fmla="*/ 640080 w 849086"/>
                <a:gd name="connsiteY1" fmla="*/ 1855030 h 1881156"/>
                <a:gd name="connsiteX2" fmla="*/ 509452 w 849086"/>
                <a:gd name="connsiteY2" fmla="*/ 1815842 h 1881156"/>
                <a:gd name="connsiteX3" fmla="*/ 378823 w 849086"/>
                <a:gd name="connsiteY3" fmla="*/ 1737465 h 1881156"/>
                <a:gd name="connsiteX4" fmla="*/ 274320 w 849086"/>
                <a:gd name="connsiteY4" fmla="*/ 1606836 h 1881156"/>
                <a:gd name="connsiteX5" fmla="*/ 222069 w 849086"/>
                <a:gd name="connsiteY5" fmla="*/ 1528459 h 1881156"/>
                <a:gd name="connsiteX6" fmla="*/ 195943 w 849086"/>
                <a:gd name="connsiteY6" fmla="*/ 1423956 h 1881156"/>
                <a:gd name="connsiteX7" fmla="*/ 143692 w 849086"/>
                <a:gd name="connsiteY7" fmla="*/ 1293327 h 1881156"/>
                <a:gd name="connsiteX8" fmla="*/ 130629 w 849086"/>
                <a:gd name="connsiteY8" fmla="*/ 1254139 h 1881156"/>
                <a:gd name="connsiteX9" fmla="*/ 117566 w 849086"/>
                <a:gd name="connsiteY9" fmla="*/ 1201887 h 1881156"/>
                <a:gd name="connsiteX10" fmla="*/ 91440 w 849086"/>
                <a:gd name="connsiteY10" fmla="*/ 1071259 h 1881156"/>
                <a:gd name="connsiteX11" fmla="*/ 78378 w 849086"/>
                <a:gd name="connsiteY11" fmla="*/ 1032070 h 1881156"/>
                <a:gd name="connsiteX12" fmla="*/ 65315 w 849086"/>
                <a:gd name="connsiteY12" fmla="*/ 927567 h 1881156"/>
                <a:gd name="connsiteX13" fmla="*/ 39189 w 849086"/>
                <a:gd name="connsiteY13" fmla="*/ 875316 h 1881156"/>
                <a:gd name="connsiteX14" fmla="*/ 26126 w 849086"/>
                <a:gd name="connsiteY14" fmla="*/ 823065 h 1881156"/>
                <a:gd name="connsiteX15" fmla="*/ 13063 w 849086"/>
                <a:gd name="connsiteY15" fmla="*/ 783876 h 1881156"/>
                <a:gd name="connsiteX16" fmla="*/ 0 w 849086"/>
                <a:gd name="connsiteY16" fmla="*/ 692436 h 1881156"/>
                <a:gd name="connsiteX17" fmla="*/ 13063 w 849086"/>
                <a:gd name="connsiteY17" fmla="*/ 313613 h 1881156"/>
                <a:gd name="connsiteX18" fmla="*/ 91440 w 849086"/>
                <a:gd name="connsiteY18" fmla="*/ 156859 h 1881156"/>
                <a:gd name="connsiteX19" fmla="*/ 130629 w 849086"/>
                <a:gd name="connsiteY19" fmla="*/ 143796 h 1881156"/>
                <a:gd name="connsiteX20" fmla="*/ 143692 w 849086"/>
                <a:gd name="connsiteY20" fmla="*/ 104607 h 1881156"/>
                <a:gd name="connsiteX21" fmla="*/ 209006 w 849086"/>
                <a:gd name="connsiteY21" fmla="*/ 39293 h 1881156"/>
                <a:gd name="connsiteX22" fmla="*/ 235132 w 849086"/>
                <a:gd name="connsiteY22" fmla="*/ 105 h 188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9086" h="1881156">
                  <a:moveTo>
                    <a:pt x="849086" y="1881156"/>
                  </a:moveTo>
                  <a:cubicBezTo>
                    <a:pt x="779417" y="1872447"/>
                    <a:pt x="706688" y="1877232"/>
                    <a:pt x="640080" y="1855030"/>
                  </a:cubicBezTo>
                  <a:cubicBezTo>
                    <a:pt x="544671" y="1823228"/>
                    <a:pt x="588420" y="1835584"/>
                    <a:pt x="509452" y="1815842"/>
                  </a:cubicBezTo>
                  <a:cubicBezTo>
                    <a:pt x="414873" y="1752788"/>
                    <a:pt x="459160" y="1777632"/>
                    <a:pt x="378823" y="1737465"/>
                  </a:cubicBezTo>
                  <a:cubicBezTo>
                    <a:pt x="246218" y="1604859"/>
                    <a:pt x="338293" y="1713457"/>
                    <a:pt x="274320" y="1606836"/>
                  </a:cubicBezTo>
                  <a:cubicBezTo>
                    <a:pt x="258165" y="1579912"/>
                    <a:pt x="222069" y="1528459"/>
                    <a:pt x="222069" y="1528459"/>
                  </a:cubicBezTo>
                  <a:cubicBezTo>
                    <a:pt x="213360" y="1493625"/>
                    <a:pt x="212001" y="1456072"/>
                    <a:pt x="195943" y="1423956"/>
                  </a:cubicBezTo>
                  <a:cubicBezTo>
                    <a:pt x="157502" y="1347072"/>
                    <a:pt x="175977" y="1390180"/>
                    <a:pt x="143692" y="1293327"/>
                  </a:cubicBezTo>
                  <a:cubicBezTo>
                    <a:pt x="139338" y="1280264"/>
                    <a:pt x="133969" y="1267497"/>
                    <a:pt x="130629" y="1254139"/>
                  </a:cubicBezTo>
                  <a:cubicBezTo>
                    <a:pt x="126275" y="1236722"/>
                    <a:pt x="121328" y="1219442"/>
                    <a:pt x="117566" y="1201887"/>
                  </a:cubicBezTo>
                  <a:cubicBezTo>
                    <a:pt x="108262" y="1158468"/>
                    <a:pt x="105481" y="1113386"/>
                    <a:pt x="91440" y="1071259"/>
                  </a:cubicBezTo>
                  <a:lnTo>
                    <a:pt x="78378" y="1032070"/>
                  </a:lnTo>
                  <a:cubicBezTo>
                    <a:pt x="74024" y="997236"/>
                    <a:pt x="73829" y="961624"/>
                    <a:pt x="65315" y="927567"/>
                  </a:cubicBezTo>
                  <a:cubicBezTo>
                    <a:pt x="60592" y="908676"/>
                    <a:pt x="46026" y="893549"/>
                    <a:pt x="39189" y="875316"/>
                  </a:cubicBezTo>
                  <a:cubicBezTo>
                    <a:pt x="32885" y="858506"/>
                    <a:pt x="31058" y="840327"/>
                    <a:pt x="26126" y="823065"/>
                  </a:cubicBezTo>
                  <a:cubicBezTo>
                    <a:pt x="22343" y="809825"/>
                    <a:pt x="17417" y="796939"/>
                    <a:pt x="13063" y="783876"/>
                  </a:cubicBezTo>
                  <a:cubicBezTo>
                    <a:pt x="8709" y="753396"/>
                    <a:pt x="0" y="723225"/>
                    <a:pt x="0" y="692436"/>
                  </a:cubicBezTo>
                  <a:cubicBezTo>
                    <a:pt x="0" y="566087"/>
                    <a:pt x="2273" y="439501"/>
                    <a:pt x="13063" y="313613"/>
                  </a:cubicBezTo>
                  <a:cubicBezTo>
                    <a:pt x="15450" y="285768"/>
                    <a:pt x="62301" y="166572"/>
                    <a:pt x="91440" y="156859"/>
                  </a:cubicBezTo>
                  <a:lnTo>
                    <a:pt x="130629" y="143796"/>
                  </a:lnTo>
                  <a:cubicBezTo>
                    <a:pt x="134983" y="130733"/>
                    <a:pt x="135090" y="115359"/>
                    <a:pt x="143692" y="104607"/>
                  </a:cubicBezTo>
                  <a:cubicBezTo>
                    <a:pt x="213363" y="17518"/>
                    <a:pt x="156751" y="143802"/>
                    <a:pt x="209006" y="39293"/>
                  </a:cubicBezTo>
                  <a:cubicBezTo>
                    <a:pt x="230666" y="-4026"/>
                    <a:pt x="206017" y="105"/>
                    <a:pt x="235132" y="10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67994" y="4685918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这是我们熟知的软件开发技术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59674" y="2808513"/>
            <a:ext cx="4500155" cy="2701979"/>
            <a:chOff x="659674" y="2808513"/>
            <a:chExt cx="4500155" cy="2701979"/>
          </a:xfrm>
        </p:grpSpPr>
        <p:sp>
          <p:nvSpPr>
            <p:cNvPr id="22" name="任意多边形 21"/>
            <p:cNvSpPr/>
            <p:nvPr/>
          </p:nvSpPr>
          <p:spPr>
            <a:xfrm>
              <a:off x="3735977" y="2808513"/>
              <a:ext cx="1423852" cy="2522767"/>
            </a:xfrm>
            <a:custGeom>
              <a:avLst/>
              <a:gdLst>
                <a:gd name="connsiteX0" fmla="*/ 914400 w 1423852"/>
                <a:gd name="connsiteY0" fmla="*/ 0 h 2522767"/>
                <a:gd name="connsiteX1" fmla="*/ 979715 w 1423852"/>
                <a:gd name="connsiteY1" fmla="*/ 13063 h 2522767"/>
                <a:gd name="connsiteX2" fmla="*/ 1018903 w 1423852"/>
                <a:gd name="connsiteY2" fmla="*/ 39188 h 2522767"/>
                <a:gd name="connsiteX3" fmla="*/ 1110343 w 1423852"/>
                <a:gd name="connsiteY3" fmla="*/ 65314 h 2522767"/>
                <a:gd name="connsiteX4" fmla="*/ 1188720 w 1423852"/>
                <a:gd name="connsiteY4" fmla="*/ 104503 h 2522767"/>
                <a:gd name="connsiteX5" fmla="*/ 1267098 w 1423852"/>
                <a:gd name="connsiteY5" fmla="*/ 143691 h 2522767"/>
                <a:gd name="connsiteX6" fmla="*/ 1345475 w 1423852"/>
                <a:gd name="connsiteY6" fmla="*/ 195943 h 2522767"/>
                <a:gd name="connsiteX7" fmla="*/ 1384663 w 1423852"/>
                <a:gd name="connsiteY7" fmla="*/ 274320 h 2522767"/>
                <a:gd name="connsiteX8" fmla="*/ 1397726 w 1423852"/>
                <a:gd name="connsiteY8" fmla="*/ 326571 h 2522767"/>
                <a:gd name="connsiteX9" fmla="*/ 1410789 w 1423852"/>
                <a:gd name="connsiteY9" fmla="*/ 365760 h 2522767"/>
                <a:gd name="connsiteX10" fmla="*/ 1423852 w 1423852"/>
                <a:gd name="connsiteY10" fmla="*/ 483326 h 2522767"/>
                <a:gd name="connsiteX11" fmla="*/ 1397726 w 1423852"/>
                <a:gd name="connsiteY11" fmla="*/ 927463 h 2522767"/>
                <a:gd name="connsiteX12" fmla="*/ 1371600 w 1423852"/>
                <a:gd name="connsiteY12" fmla="*/ 1123406 h 2522767"/>
                <a:gd name="connsiteX13" fmla="*/ 1358538 w 1423852"/>
                <a:gd name="connsiteY13" fmla="*/ 1254034 h 2522767"/>
                <a:gd name="connsiteX14" fmla="*/ 1345475 w 1423852"/>
                <a:gd name="connsiteY14" fmla="*/ 1293223 h 2522767"/>
                <a:gd name="connsiteX15" fmla="*/ 1332412 w 1423852"/>
                <a:gd name="connsiteY15" fmla="*/ 1358537 h 2522767"/>
                <a:gd name="connsiteX16" fmla="*/ 1306286 w 1423852"/>
                <a:gd name="connsiteY16" fmla="*/ 1436914 h 2522767"/>
                <a:gd name="connsiteX17" fmla="*/ 1293223 w 1423852"/>
                <a:gd name="connsiteY17" fmla="*/ 1489166 h 2522767"/>
                <a:gd name="connsiteX18" fmla="*/ 1267098 w 1423852"/>
                <a:gd name="connsiteY18" fmla="*/ 1528354 h 2522767"/>
                <a:gd name="connsiteX19" fmla="*/ 1240972 w 1423852"/>
                <a:gd name="connsiteY19" fmla="*/ 1606731 h 2522767"/>
                <a:gd name="connsiteX20" fmla="*/ 1227909 w 1423852"/>
                <a:gd name="connsiteY20" fmla="*/ 1645920 h 2522767"/>
                <a:gd name="connsiteX21" fmla="*/ 1123406 w 1423852"/>
                <a:gd name="connsiteY21" fmla="*/ 1802674 h 2522767"/>
                <a:gd name="connsiteX22" fmla="*/ 1097280 w 1423852"/>
                <a:gd name="connsiteY22" fmla="*/ 1841863 h 2522767"/>
                <a:gd name="connsiteX23" fmla="*/ 1071155 w 1423852"/>
                <a:gd name="connsiteY23" fmla="*/ 1881051 h 2522767"/>
                <a:gd name="connsiteX24" fmla="*/ 1031966 w 1423852"/>
                <a:gd name="connsiteY24" fmla="*/ 1920240 h 2522767"/>
                <a:gd name="connsiteX25" fmla="*/ 979715 w 1423852"/>
                <a:gd name="connsiteY25" fmla="*/ 2011680 h 2522767"/>
                <a:gd name="connsiteX26" fmla="*/ 940526 w 1423852"/>
                <a:gd name="connsiteY26" fmla="*/ 2050868 h 2522767"/>
                <a:gd name="connsiteX27" fmla="*/ 888275 w 1423852"/>
                <a:gd name="connsiteY27" fmla="*/ 2142308 h 2522767"/>
                <a:gd name="connsiteX28" fmla="*/ 849086 w 1423852"/>
                <a:gd name="connsiteY28" fmla="*/ 2181497 h 2522767"/>
                <a:gd name="connsiteX29" fmla="*/ 796835 w 1423852"/>
                <a:gd name="connsiteY29" fmla="*/ 2259874 h 2522767"/>
                <a:gd name="connsiteX30" fmla="*/ 718458 w 1423852"/>
                <a:gd name="connsiteY30" fmla="*/ 2312126 h 2522767"/>
                <a:gd name="connsiteX31" fmla="*/ 653143 w 1423852"/>
                <a:gd name="connsiteY31" fmla="*/ 2364377 h 2522767"/>
                <a:gd name="connsiteX32" fmla="*/ 574766 w 1423852"/>
                <a:gd name="connsiteY32" fmla="*/ 2416628 h 2522767"/>
                <a:gd name="connsiteX33" fmla="*/ 483326 w 1423852"/>
                <a:gd name="connsiteY33" fmla="*/ 2455817 h 2522767"/>
                <a:gd name="connsiteX34" fmla="*/ 431075 w 1423852"/>
                <a:gd name="connsiteY34" fmla="*/ 2481943 h 2522767"/>
                <a:gd name="connsiteX35" fmla="*/ 378823 w 1423852"/>
                <a:gd name="connsiteY35" fmla="*/ 2495006 h 2522767"/>
                <a:gd name="connsiteX36" fmla="*/ 339635 w 1423852"/>
                <a:gd name="connsiteY36" fmla="*/ 2508068 h 2522767"/>
                <a:gd name="connsiteX37" fmla="*/ 287383 w 1423852"/>
                <a:gd name="connsiteY37" fmla="*/ 2521131 h 2522767"/>
                <a:gd name="connsiteX38" fmla="*/ 0 w 1423852"/>
                <a:gd name="connsiteY38" fmla="*/ 2521131 h 25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23852" h="2522767">
                  <a:moveTo>
                    <a:pt x="914400" y="0"/>
                  </a:moveTo>
                  <a:cubicBezTo>
                    <a:pt x="936172" y="4354"/>
                    <a:pt x="958926" y="5267"/>
                    <a:pt x="979715" y="13063"/>
                  </a:cubicBezTo>
                  <a:cubicBezTo>
                    <a:pt x="994415" y="18575"/>
                    <a:pt x="1004861" y="32167"/>
                    <a:pt x="1018903" y="39188"/>
                  </a:cubicBezTo>
                  <a:cubicBezTo>
                    <a:pt x="1037643" y="48558"/>
                    <a:pt x="1093602" y="61129"/>
                    <a:pt x="1110343" y="65314"/>
                  </a:cubicBezTo>
                  <a:cubicBezTo>
                    <a:pt x="1222645" y="140182"/>
                    <a:pt x="1080563" y="50425"/>
                    <a:pt x="1188720" y="104503"/>
                  </a:cubicBezTo>
                  <a:cubicBezTo>
                    <a:pt x="1290008" y="155147"/>
                    <a:pt x="1168598" y="110858"/>
                    <a:pt x="1267098" y="143691"/>
                  </a:cubicBezTo>
                  <a:cubicBezTo>
                    <a:pt x="1293224" y="161108"/>
                    <a:pt x="1335545" y="166155"/>
                    <a:pt x="1345475" y="195943"/>
                  </a:cubicBezTo>
                  <a:cubicBezTo>
                    <a:pt x="1363503" y="250025"/>
                    <a:pt x="1350900" y="223674"/>
                    <a:pt x="1384663" y="274320"/>
                  </a:cubicBezTo>
                  <a:cubicBezTo>
                    <a:pt x="1389017" y="291737"/>
                    <a:pt x="1392794" y="309309"/>
                    <a:pt x="1397726" y="326571"/>
                  </a:cubicBezTo>
                  <a:cubicBezTo>
                    <a:pt x="1401509" y="339811"/>
                    <a:pt x="1408525" y="352178"/>
                    <a:pt x="1410789" y="365760"/>
                  </a:cubicBezTo>
                  <a:cubicBezTo>
                    <a:pt x="1417271" y="404653"/>
                    <a:pt x="1419498" y="444137"/>
                    <a:pt x="1423852" y="483326"/>
                  </a:cubicBezTo>
                  <a:cubicBezTo>
                    <a:pt x="1398501" y="1142441"/>
                    <a:pt x="1428231" y="622416"/>
                    <a:pt x="1397726" y="927463"/>
                  </a:cubicBezTo>
                  <a:cubicBezTo>
                    <a:pt x="1379460" y="1110116"/>
                    <a:pt x="1402310" y="1031277"/>
                    <a:pt x="1371600" y="1123406"/>
                  </a:cubicBezTo>
                  <a:cubicBezTo>
                    <a:pt x="1367246" y="1166949"/>
                    <a:pt x="1365192" y="1210783"/>
                    <a:pt x="1358538" y="1254034"/>
                  </a:cubicBezTo>
                  <a:cubicBezTo>
                    <a:pt x="1356444" y="1267644"/>
                    <a:pt x="1348815" y="1279865"/>
                    <a:pt x="1345475" y="1293223"/>
                  </a:cubicBezTo>
                  <a:cubicBezTo>
                    <a:pt x="1340090" y="1314763"/>
                    <a:pt x="1338254" y="1337117"/>
                    <a:pt x="1332412" y="1358537"/>
                  </a:cubicBezTo>
                  <a:cubicBezTo>
                    <a:pt x="1325166" y="1385106"/>
                    <a:pt x="1312965" y="1410197"/>
                    <a:pt x="1306286" y="1436914"/>
                  </a:cubicBezTo>
                  <a:cubicBezTo>
                    <a:pt x="1301932" y="1454331"/>
                    <a:pt x="1300295" y="1472664"/>
                    <a:pt x="1293223" y="1489166"/>
                  </a:cubicBezTo>
                  <a:cubicBezTo>
                    <a:pt x="1287039" y="1503596"/>
                    <a:pt x="1273474" y="1514008"/>
                    <a:pt x="1267098" y="1528354"/>
                  </a:cubicBezTo>
                  <a:cubicBezTo>
                    <a:pt x="1255913" y="1553519"/>
                    <a:pt x="1249681" y="1580605"/>
                    <a:pt x="1240972" y="1606731"/>
                  </a:cubicBezTo>
                  <a:cubicBezTo>
                    <a:pt x="1236618" y="1619794"/>
                    <a:pt x="1235547" y="1634463"/>
                    <a:pt x="1227909" y="1645920"/>
                  </a:cubicBezTo>
                  <a:lnTo>
                    <a:pt x="1123406" y="1802674"/>
                  </a:lnTo>
                  <a:lnTo>
                    <a:pt x="1097280" y="1841863"/>
                  </a:lnTo>
                  <a:cubicBezTo>
                    <a:pt x="1088572" y="1854926"/>
                    <a:pt x="1082256" y="1869950"/>
                    <a:pt x="1071155" y="1881051"/>
                  </a:cubicBezTo>
                  <a:cubicBezTo>
                    <a:pt x="1058092" y="1894114"/>
                    <a:pt x="1043793" y="1906048"/>
                    <a:pt x="1031966" y="1920240"/>
                  </a:cubicBezTo>
                  <a:cubicBezTo>
                    <a:pt x="970251" y="1994297"/>
                    <a:pt x="1043606" y="1922232"/>
                    <a:pt x="979715" y="2011680"/>
                  </a:cubicBezTo>
                  <a:cubicBezTo>
                    <a:pt x="968977" y="2026713"/>
                    <a:pt x="953589" y="2037805"/>
                    <a:pt x="940526" y="2050868"/>
                  </a:cubicBezTo>
                  <a:cubicBezTo>
                    <a:pt x="924556" y="2082807"/>
                    <a:pt x="911353" y="2114614"/>
                    <a:pt x="888275" y="2142308"/>
                  </a:cubicBezTo>
                  <a:cubicBezTo>
                    <a:pt x="876448" y="2156500"/>
                    <a:pt x="860428" y="2166915"/>
                    <a:pt x="849086" y="2181497"/>
                  </a:cubicBezTo>
                  <a:cubicBezTo>
                    <a:pt x="829809" y="2206282"/>
                    <a:pt x="822961" y="2242457"/>
                    <a:pt x="796835" y="2259874"/>
                  </a:cubicBezTo>
                  <a:lnTo>
                    <a:pt x="718458" y="2312126"/>
                  </a:lnTo>
                  <a:cubicBezTo>
                    <a:pt x="660027" y="2399771"/>
                    <a:pt x="728861" y="2313898"/>
                    <a:pt x="653143" y="2364377"/>
                  </a:cubicBezTo>
                  <a:cubicBezTo>
                    <a:pt x="555297" y="2429609"/>
                    <a:pt x="667945" y="2385571"/>
                    <a:pt x="574766" y="2416628"/>
                  </a:cubicBezTo>
                  <a:cubicBezTo>
                    <a:pt x="495350" y="2469573"/>
                    <a:pt x="579729" y="2419665"/>
                    <a:pt x="483326" y="2455817"/>
                  </a:cubicBezTo>
                  <a:cubicBezTo>
                    <a:pt x="465093" y="2462654"/>
                    <a:pt x="449308" y="2475106"/>
                    <a:pt x="431075" y="2481943"/>
                  </a:cubicBezTo>
                  <a:cubicBezTo>
                    <a:pt x="414265" y="2488247"/>
                    <a:pt x="396086" y="2490074"/>
                    <a:pt x="378823" y="2495006"/>
                  </a:cubicBezTo>
                  <a:cubicBezTo>
                    <a:pt x="365584" y="2498789"/>
                    <a:pt x="352874" y="2504285"/>
                    <a:pt x="339635" y="2508068"/>
                  </a:cubicBezTo>
                  <a:cubicBezTo>
                    <a:pt x="322372" y="2513000"/>
                    <a:pt x="305323" y="2520441"/>
                    <a:pt x="287383" y="2521131"/>
                  </a:cubicBezTo>
                  <a:cubicBezTo>
                    <a:pt x="191659" y="2524813"/>
                    <a:pt x="95794" y="2521131"/>
                    <a:pt x="0" y="2521131"/>
                  </a:cubicBezTo>
                </a:path>
              </a:pathLst>
            </a:custGeom>
            <a:noFill/>
            <a:ln w="38100">
              <a:solidFill>
                <a:srgbClr val="BE1007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59674" y="5141160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BE1007"/>
                  </a:solidFill>
                </a:rPr>
                <a:t>这是我们熟知的软件测试技术</a:t>
              </a:r>
              <a:endParaRPr lang="zh-CN" altLang="en-US" dirty="0">
                <a:solidFill>
                  <a:srgbClr val="BE1007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7565" y="5590826"/>
            <a:ext cx="4833374" cy="923330"/>
            <a:chOff x="117565" y="5590826"/>
            <a:chExt cx="4833374" cy="923330"/>
          </a:xfrm>
        </p:grpSpPr>
        <p:sp>
          <p:nvSpPr>
            <p:cNvPr id="24" name="文本框 23"/>
            <p:cNvSpPr txBox="1"/>
            <p:nvPr/>
          </p:nvSpPr>
          <p:spPr>
            <a:xfrm>
              <a:off x="117565" y="5590826"/>
              <a:ext cx="48333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70C0"/>
                  </a:solidFill>
                </a:rPr>
                <a:t>其余的都是软件工程专业人士同样应该熟知的</a:t>
              </a:r>
              <a:endParaRPr lang="en-US" altLang="zh-CN" b="1" dirty="0">
                <a:solidFill>
                  <a:srgbClr val="0070C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70C0"/>
                  </a:solidFill>
                </a:rPr>
                <a:t>是不是有种“刚上路的错觉”</a:t>
              </a:r>
              <a:endParaRPr lang="zh-CN" altLang="en-US" b="1" dirty="0">
                <a:solidFill>
                  <a:srgbClr val="0070C0"/>
                </a:solidFill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997" y="6046051"/>
              <a:ext cx="468105" cy="46810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软件工程的历史与发展趋势</a:t>
            </a:r>
            <a:endParaRPr lang="zh-CN" altLang="en-US" sz="28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839529" y="5953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57646" y="1245220"/>
            <a:ext cx="10881360" cy="418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1940s</a:t>
            </a:r>
            <a:r>
              <a:rPr lang="zh-CN" altLang="en-US" dirty="0">
                <a:latin typeface="gotham"/>
              </a:rPr>
              <a:t>，第一台数字计算机诞生、软件、硬件概念诞生； </a:t>
            </a:r>
            <a:endParaRPr lang="zh-CN" altLang="en-US" dirty="0">
              <a:latin typeface="gotham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1950s</a:t>
            </a:r>
            <a:r>
              <a:rPr lang="zh-CN" altLang="en-US" dirty="0">
                <a:latin typeface="gotham"/>
              </a:rPr>
              <a:t>，编程语言诞生，到了</a:t>
            </a:r>
            <a:r>
              <a:rPr lang="en-US" altLang="zh-CN" dirty="0">
                <a:latin typeface="gotham"/>
              </a:rPr>
              <a:t>50</a:t>
            </a:r>
            <a:r>
              <a:rPr lang="zh-CN" altLang="en-US" dirty="0">
                <a:latin typeface="gotham"/>
              </a:rPr>
              <a:t>年代末，诞生了</a:t>
            </a:r>
            <a:r>
              <a:rPr lang="en-US" altLang="zh-CN" dirty="0">
                <a:latin typeface="gotham"/>
              </a:rPr>
              <a:t>Fortran/ALGOL/COBOL</a:t>
            </a:r>
            <a:r>
              <a:rPr lang="zh-CN" altLang="en-US" dirty="0">
                <a:latin typeface="gotham"/>
              </a:rPr>
              <a:t>以分别对付科学，算法和业务问题； </a:t>
            </a:r>
            <a:endParaRPr lang="zh-CN" altLang="en-US" dirty="0">
              <a:latin typeface="gotham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1968</a:t>
            </a:r>
            <a:r>
              <a:rPr lang="zh-CN" altLang="en-US" dirty="0">
                <a:latin typeface="gotham"/>
              </a:rPr>
              <a:t>年，“软件工程”这个术语第一次使用，作为一个会议标题，该项目由北约（</a:t>
            </a:r>
            <a:r>
              <a:rPr lang="en-US" altLang="zh-CN" dirty="0">
                <a:latin typeface="gotham"/>
              </a:rPr>
              <a:t>NATO</a:t>
            </a:r>
            <a:r>
              <a:rPr lang="zh-CN" altLang="en-US" dirty="0">
                <a:latin typeface="gotham"/>
              </a:rPr>
              <a:t>）赞助；该会议确认了要用定义最佳实践的方式帮助改善软件开发； </a:t>
            </a:r>
            <a:endParaRPr lang="zh-CN" altLang="en-US" dirty="0">
              <a:latin typeface="gotham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1972</a:t>
            </a:r>
            <a:r>
              <a:rPr lang="zh-CN" altLang="en-US" dirty="0">
                <a:latin typeface="gotham"/>
              </a:rPr>
              <a:t>年，大卫</a:t>
            </a:r>
            <a:r>
              <a:rPr lang="en-US" altLang="zh-CN" dirty="0">
                <a:latin typeface="gotham"/>
              </a:rPr>
              <a:t>·</a:t>
            </a:r>
            <a:r>
              <a:rPr lang="zh-CN" altLang="en-US" dirty="0">
                <a:latin typeface="gotham"/>
              </a:rPr>
              <a:t>帕纳斯提出模块化和隐藏信息的关键概念，以帮助程序员应付日益增加软件系统的复杂性； </a:t>
            </a:r>
            <a:endParaRPr lang="zh-CN" altLang="en-US" dirty="0">
              <a:latin typeface="gotham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1981</a:t>
            </a:r>
            <a:r>
              <a:rPr lang="zh-CN" altLang="en-US" dirty="0">
                <a:latin typeface="gotham"/>
              </a:rPr>
              <a:t>年，软件工程经济学诞生，</a:t>
            </a:r>
            <a:r>
              <a:rPr lang="en-US" altLang="zh-CN" dirty="0">
                <a:latin typeface="gotham"/>
              </a:rPr>
              <a:t>Barry W. Boehm</a:t>
            </a:r>
            <a:r>
              <a:rPr lang="zh-CN" altLang="en-US" dirty="0">
                <a:latin typeface="gotham"/>
              </a:rPr>
              <a:t>在他的书中提出了成本模型</a:t>
            </a:r>
            <a:r>
              <a:rPr lang="en-US" altLang="zh-CN" dirty="0">
                <a:latin typeface="gotham"/>
              </a:rPr>
              <a:t>COCOMO</a:t>
            </a:r>
            <a:r>
              <a:rPr lang="zh-CN" altLang="en-US" dirty="0">
                <a:latin typeface="gotham"/>
              </a:rPr>
              <a:t>； </a:t>
            </a:r>
            <a:endParaRPr lang="zh-CN" altLang="en-US" dirty="0">
              <a:latin typeface="gotham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2000</a:t>
            </a:r>
            <a:r>
              <a:rPr lang="zh-CN" altLang="en-US" dirty="0">
                <a:latin typeface="gotham"/>
              </a:rPr>
              <a:t>年以后，随着软件需求更多的出现在更小的组织，业界呼唤更廉价的软件解决方案，这导致了更多轻量的软件方法纷纷诞生，</a:t>
            </a:r>
            <a:r>
              <a:rPr lang="en-US" altLang="zh-CN" dirty="0">
                <a:latin typeface="gotham"/>
              </a:rPr>
              <a:t>Agile</a:t>
            </a:r>
            <a:r>
              <a:rPr lang="zh-CN" altLang="en-US" dirty="0">
                <a:latin typeface="gotham"/>
              </a:rPr>
              <a:t>就产生于这个背景下； </a:t>
            </a:r>
            <a:endParaRPr lang="zh-CN" altLang="en-US" dirty="0">
              <a:latin typeface="gotham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2012</a:t>
            </a:r>
            <a:r>
              <a:rPr lang="zh-CN" altLang="en-US" dirty="0">
                <a:latin typeface="gotham"/>
              </a:rPr>
              <a:t>年，纪律敏捷交付框架（</a:t>
            </a:r>
            <a:r>
              <a:rPr lang="en-US" altLang="zh-CN" dirty="0">
                <a:latin typeface="gotham"/>
              </a:rPr>
              <a:t>Disciplined Agile Delivery Framework</a:t>
            </a:r>
            <a:r>
              <a:rPr lang="zh-CN" altLang="en-US" dirty="0">
                <a:latin typeface="gotham"/>
              </a:rPr>
              <a:t>）发布，这是一个混合框架，采用和扩展了</a:t>
            </a:r>
            <a:r>
              <a:rPr lang="en-US" altLang="zh-CN" dirty="0">
                <a:latin typeface="gotham"/>
              </a:rPr>
              <a:t>Unified Process</a:t>
            </a:r>
            <a:r>
              <a:rPr lang="zh-CN" altLang="en-US" dirty="0">
                <a:latin typeface="gotham"/>
              </a:rPr>
              <a:t>、 </a:t>
            </a:r>
            <a:r>
              <a:rPr lang="en-US" altLang="zh-CN" dirty="0">
                <a:latin typeface="gotham"/>
              </a:rPr>
              <a:t>Scrum</a:t>
            </a:r>
            <a:r>
              <a:rPr lang="zh-CN" altLang="en-US" dirty="0">
                <a:latin typeface="gotham"/>
              </a:rPr>
              <a:t>、 </a:t>
            </a:r>
            <a:r>
              <a:rPr lang="en-US" altLang="zh-CN" dirty="0">
                <a:latin typeface="gotham"/>
              </a:rPr>
              <a:t>XP</a:t>
            </a:r>
            <a:r>
              <a:rPr lang="zh-CN" altLang="en-US" dirty="0">
                <a:latin typeface="gotham"/>
              </a:rPr>
              <a:t>和其他软件过程；</a:t>
            </a:r>
            <a:endParaRPr lang="zh-CN" altLang="en-US" dirty="0">
              <a:effectLst/>
              <a:latin typeface="gotha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学成文武艺，货与帝王家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210175" y="5957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540936" y="1111468"/>
            <a:ext cx="10668000" cy="487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700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行业的从业出路是什么？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719" y="3134541"/>
            <a:ext cx="4106992" cy="3148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5" name="组合 24"/>
          <p:cNvGrpSpPr/>
          <p:nvPr/>
        </p:nvGrpSpPr>
        <p:grpSpPr>
          <a:xfrm>
            <a:off x="183788" y="1953066"/>
            <a:ext cx="6484426" cy="4330169"/>
            <a:chOff x="183788" y="1953066"/>
            <a:chExt cx="6484426" cy="433016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650"/>
            <a:stretch>
              <a:fillRect/>
            </a:stretch>
          </p:blipFill>
          <p:spPr>
            <a:xfrm>
              <a:off x="183788" y="4147929"/>
              <a:ext cx="2296200" cy="193330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6" t="10095" r="15386" b="10666"/>
            <a:stretch>
              <a:fillRect/>
            </a:stretch>
          </p:blipFill>
          <p:spPr>
            <a:xfrm>
              <a:off x="2286000" y="1953066"/>
              <a:ext cx="4382214" cy="4330169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 rot="460215">
              <a:off x="2740268" y="2795886"/>
              <a:ext cx="3286315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上午会议结束。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马云：“去帮我买肯德基和必胜客吧，一会儿还要开会”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分钟后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秘书：“马总，已经买好了，共计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4.6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亿，您签下付款单”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……</a:t>
              </a:r>
              <a:endPara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看看今天的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行业版图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210175" y="5957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0" y="1016000"/>
            <a:ext cx="19208502" cy="5593016"/>
            <a:chOff x="-53939" y="1264984"/>
            <a:chExt cx="19208502" cy="559301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019726" y="723160"/>
              <a:ext cx="5593014" cy="667666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879895" y="259995"/>
              <a:ext cx="5593011" cy="760299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386024" y="1597075"/>
              <a:ext cx="5593010" cy="492884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462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的企业基因？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05422" y="59436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0865" r="2872" b="11711"/>
          <a:stretch>
            <a:fillRect/>
          </a:stretch>
        </p:blipFill>
        <p:spPr>
          <a:xfrm>
            <a:off x="1536204" y="1358538"/>
            <a:ext cx="5839098" cy="338328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274320" y="1998617"/>
            <a:ext cx="8152112" cy="3266421"/>
            <a:chOff x="274320" y="1998617"/>
            <a:chExt cx="8152112" cy="3266421"/>
          </a:xfrm>
        </p:grpSpPr>
        <p:sp>
          <p:nvSpPr>
            <p:cNvPr id="15" name="文本框 14"/>
            <p:cNvSpPr txBox="1"/>
            <p:nvPr/>
          </p:nvSpPr>
          <p:spPr>
            <a:xfrm>
              <a:off x="274320" y="199861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技术线</a:t>
              </a:r>
              <a:endParaRPr lang="zh-CN" altLang="en-US" sz="2800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164548" y="199861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产品线</a:t>
              </a:r>
              <a:endParaRPr lang="zh-CN" altLang="en-US" sz="2800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657171" y="4741818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商业线</a:t>
              </a:r>
              <a:endParaRPr lang="zh-CN" altLang="en-US" sz="2800" dirty="0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127505" y="5682342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你会选择谁？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426450" y="5235575"/>
            <a:ext cx="6096000" cy="133858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Doblin Group 公司总裁Larry Keely 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现代产品开发三原则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产品、技术、商业三位一体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2" name="图片 11" descr="图片1（更新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595" y="1684020"/>
            <a:ext cx="5190490" cy="3580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互联网公司的人才格局及成长路线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571840" y="62438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一篇文章看懂互联网公司职位架构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DEADB"/>
              </a:clrFrom>
              <a:clrTo>
                <a:srgbClr val="FDEA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1" t="15504" r="25619" b="10129"/>
          <a:stretch>
            <a:fillRect/>
          </a:stretch>
        </p:blipFill>
        <p:spPr bwMode="auto">
          <a:xfrm>
            <a:off x="178215" y="1131569"/>
            <a:ext cx="4010297" cy="364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一篇文章看懂互联网公司职位架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343" y="1070608"/>
            <a:ext cx="7619368" cy="572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093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公司也有自己的天下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395956" y="615082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076" y="1049375"/>
            <a:ext cx="6597924" cy="57590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88720" y="18810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8160" y="27277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软件外包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74960" y="23584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行业软件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17463" y="32531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工具软件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88720" y="41479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系统软件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公司的人才格局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75218" y="61327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5" y="1146448"/>
            <a:ext cx="6197600" cy="5232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143322"/>
            <a:ext cx="5231746" cy="30857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10" y="4353232"/>
            <a:ext cx="5651500" cy="2247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61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人才成长路径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239800" y="623545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C:\Users\qile\Desktop\软件过程\更新图片资源\课件更新图片\第1章更新图片\图片2（更新）.png图片2（更新）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35835" y="1009333"/>
            <a:ext cx="7655560" cy="5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602642" y="2161682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软件工程学科概览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754813" y="3101915"/>
              <a:ext cx="3252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行业人才格局及成长路线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602642" y="4054464"/>
              <a:ext cx="43091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软件过程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软件工程的核心组成部分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602641" y="4994215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本课程的要点说明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软件学院人才培养架构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75218" y="61327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2"/>
          <p:cNvGrpSpPr/>
          <p:nvPr/>
        </p:nvGrpSpPr>
        <p:grpSpPr bwMode="auto">
          <a:xfrm>
            <a:off x="1852614" y="1176338"/>
            <a:ext cx="2928937" cy="4787900"/>
            <a:chOff x="328130" y="1711781"/>
            <a:chExt cx="2928958" cy="4789053"/>
          </a:xfrm>
        </p:grpSpPr>
        <p:sp>
          <p:nvSpPr>
            <p:cNvPr id="48" name="AutoShape 425"/>
            <p:cNvSpPr>
              <a:spLocks noChangeArrowheads="1"/>
            </p:cNvSpPr>
            <p:nvPr/>
          </p:nvSpPr>
          <p:spPr bwMode="auto">
            <a:xfrm>
              <a:off x="328130" y="1798640"/>
              <a:ext cx="2928958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49" name="Text Box 429"/>
            <p:cNvSpPr txBox="1">
              <a:spLocks noChangeArrowheads="1"/>
            </p:cNvSpPr>
            <p:nvPr/>
          </p:nvSpPr>
          <p:spPr bwMode="auto">
            <a:xfrm>
              <a:off x="1288354" y="1711781"/>
              <a:ext cx="795768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>
                  <a:solidFill>
                    <a:srgbClr val="FF0000"/>
                  </a:solidFill>
                  <a:latin typeface="Calibri" panose="020F0502020204030204" charset="0"/>
                  <a:ea typeface="宋体" panose="02010600030101010101" pitchFamily="2" charset="-122"/>
                </a:rPr>
                <a:t>实现</a:t>
              </a:r>
              <a:endParaRPr lang="en-US" altLang="zh-CN" b="1" baseline="-2500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0" name="组合 43"/>
          <p:cNvGrpSpPr/>
          <p:nvPr/>
        </p:nvGrpSpPr>
        <p:grpSpPr bwMode="auto">
          <a:xfrm>
            <a:off x="4781551" y="1143000"/>
            <a:ext cx="2786063" cy="4808538"/>
            <a:chOff x="3257088" y="1678946"/>
            <a:chExt cx="2786082" cy="4809174"/>
          </a:xfrm>
        </p:grpSpPr>
        <p:sp>
          <p:nvSpPr>
            <p:cNvPr id="51" name="AutoShape 425"/>
            <p:cNvSpPr>
              <a:spLocks noChangeArrowheads="1"/>
            </p:cNvSpPr>
            <p:nvPr/>
          </p:nvSpPr>
          <p:spPr bwMode="auto">
            <a:xfrm>
              <a:off x="3257088" y="1785926"/>
              <a:ext cx="2786082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52" name="Text Box 429"/>
            <p:cNvSpPr txBox="1">
              <a:spLocks noChangeArrowheads="1"/>
            </p:cNvSpPr>
            <p:nvPr/>
          </p:nvSpPr>
          <p:spPr bwMode="auto">
            <a:xfrm>
              <a:off x="4214810" y="1678946"/>
              <a:ext cx="928694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>
                  <a:solidFill>
                    <a:srgbClr val="FF0000"/>
                  </a:solidFill>
                  <a:latin typeface="Calibri" panose="020F0502020204030204" charset="0"/>
                  <a:ea typeface="宋体" panose="02010600030101010101" pitchFamily="2" charset="-122"/>
                </a:rPr>
                <a:t>团队</a:t>
              </a:r>
              <a:endParaRPr lang="en-US" altLang="zh-CN" b="1" baseline="-2500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3" name="组合 44"/>
          <p:cNvGrpSpPr/>
          <p:nvPr/>
        </p:nvGrpSpPr>
        <p:grpSpPr bwMode="auto">
          <a:xfrm>
            <a:off x="7567613" y="1204914"/>
            <a:ext cx="2786062" cy="4746625"/>
            <a:chOff x="6043170" y="1741252"/>
            <a:chExt cx="2786082" cy="4746868"/>
          </a:xfrm>
        </p:grpSpPr>
        <p:sp>
          <p:nvSpPr>
            <p:cNvPr id="54" name="AutoShape 425"/>
            <p:cNvSpPr>
              <a:spLocks noChangeArrowheads="1"/>
            </p:cNvSpPr>
            <p:nvPr/>
          </p:nvSpPr>
          <p:spPr bwMode="auto">
            <a:xfrm>
              <a:off x="6043170" y="1785926"/>
              <a:ext cx="2786082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55" name="Text Box 429"/>
            <p:cNvSpPr txBox="1">
              <a:spLocks noChangeArrowheads="1"/>
            </p:cNvSpPr>
            <p:nvPr/>
          </p:nvSpPr>
          <p:spPr bwMode="auto">
            <a:xfrm>
              <a:off x="6969802" y="1741252"/>
              <a:ext cx="857256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>
                  <a:solidFill>
                    <a:srgbClr val="FF0000"/>
                  </a:solidFill>
                  <a:latin typeface="Calibri" panose="020F0502020204030204" charset="0"/>
                  <a:ea typeface="宋体" panose="02010600030101010101" pitchFamily="2" charset="-122"/>
                </a:rPr>
                <a:t>经营</a:t>
              </a:r>
              <a:endParaRPr lang="en-US" altLang="zh-CN" b="1" baseline="-2500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6" name="组合 41"/>
          <p:cNvGrpSpPr/>
          <p:nvPr/>
        </p:nvGrpSpPr>
        <p:grpSpPr bwMode="auto">
          <a:xfrm>
            <a:off x="1852614" y="1606551"/>
            <a:ext cx="7858125" cy="4214813"/>
            <a:chOff x="328130" y="2143116"/>
            <a:chExt cx="7858180" cy="4214842"/>
          </a:xfrm>
        </p:grpSpPr>
        <p:grpSp>
          <p:nvGrpSpPr>
            <p:cNvPr id="57" name="组合 27"/>
            <p:cNvGrpSpPr/>
            <p:nvPr/>
          </p:nvGrpSpPr>
          <p:grpSpPr bwMode="auto">
            <a:xfrm>
              <a:off x="328130" y="2143116"/>
              <a:ext cx="7858180" cy="4214842"/>
              <a:chOff x="2857488" y="2285992"/>
              <a:chExt cx="6072230" cy="3571900"/>
            </a:xfrm>
          </p:grpSpPr>
          <p:sp>
            <p:nvSpPr>
              <p:cNvPr id="59" name="Oval 12"/>
              <p:cNvSpPr>
                <a:spLocks noChangeArrowheads="1"/>
              </p:cNvSpPr>
              <p:nvPr/>
            </p:nvSpPr>
            <p:spPr bwMode="auto">
              <a:xfrm>
                <a:off x="2857488" y="2285992"/>
                <a:ext cx="6072230" cy="35719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2225">
                <a:noFill/>
                <a:rou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zh-CN"/>
              </a:p>
            </p:txBody>
          </p:sp>
          <p:sp>
            <p:nvSpPr>
              <p:cNvPr id="60" name="Freeform 20"/>
              <p:cNvSpPr/>
              <p:nvPr/>
            </p:nvSpPr>
            <p:spPr bwMode="auto">
              <a:xfrm>
                <a:off x="3039182" y="2285992"/>
                <a:ext cx="5737366" cy="1348218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8" name="Text Box 140"/>
            <p:cNvSpPr txBox="1">
              <a:spLocks noChangeArrowheads="1"/>
            </p:cNvSpPr>
            <p:nvPr/>
          </p:nvSpPr>
          <p:spPr bwMode="auto">
            <a:xfrm>
              <a:off x="5185914" y="3500438"/>
              <a:ext cx="285752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组织</a:t>
              </a:r>
              <a:endParaRPr lang="en-US" altLang="zh-CN" sz="2400" b="1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管理、计划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1" name="组合 40"/>
          <p:cNvGrpSpPr/>
          <p:nvPr/>
        </p:nvGrpSpPr>
        <p:grpSpPr bwMode="auto">
          <a:xfrm>
            <a:off x="1852614" y="1963739"/>
            <a:ext cx="5572125" cy="3571875"/>
            <a:chOff x="328130" y="2500306"/>
            <a:chExt cx="5572164" cy="3571900"/>
          </a:xfrm>
        </p:grpSpPr>
        <p:grpSp>
          <p:nvGrpSpPr>
            <p:cNvPr id="62" name="组合 22"/>
            <p:cNvGrpSpPr/>
            <p:nvPr/>
          </p:nvGrpSpPr>
          <p:grpSpPr bwMode="auto">
            <a:xfrm>
              <a:off x="328130" y="2500306"/>
              <a:ext cx="5572164" cy="3571900"/>
              <a:chOff x="4286248" y="2571744"/>
              <a:chExt cx="4572032" cy="2714644"/>
            </a:xfrm>
          </p:grpSpPr>
          <p:sp>
            <p:nvSpPr>
              <p:cNvPr id="64" name="Oval 12"/>
              <p:cNvSpPr>
                <a:spLocks noChangeArrowheads="1"/>
              </p:cNvSpPr>
              <p:nvPr/>
            </p:nvSpPr>
            <p:spPr bwMode="auto">
              <a:xfrm>
                <a:off x="4286248" y="2571744"/>
                <a:ext cx="4572032" cy="2714644"/>
              </a:xfrm>
              <a:prstGeom prst="ellipse">
                <a:avLst/>
              </a:prstGeom>
              <a:solidFill>
                <a:srgbClr val="E92B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Freeform 20"/>
              <p:cNvSpPr/>
              <p:nvPr/>
            </p:nvSpPr>
            <p:spPr bwMode="auto">
              <a:xfrm>
                <a:off x="4423053" y="2571744"/>
                <a:ext cx="4319899" cy="1024646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3" name="Text Box 140"/>
            <p:cNvSpPr txBox="1">
              <a:spLocks noChangeArrowheads="1"/>
            </p:cNvSpPr>
            <p:nvPr/>
          </p:nvSpPr>
          <p:spPr bwMode="auto">
            <a:xfrm>
              <a:off x="2828460" y="3571876"/>
              <a:ext cx="2857520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工程</a:t>
              </a:r>
              <a:endParaRPr lang="en-US" altLang="zh-CN" sz="2400" b="1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需求管理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过程管理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配置管理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文档化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6" name="组合 37"/>
          <p:cNvGrpSpPr/>
          <p:nvPr/>
        </p:nvGrpSpPr>
        <p:grpSpPr bwMode="auto">
          <a:xfrm>
            <a:off x="1852613" y="2392364"/>
            <a:ext cx="4214812" cy="2714625"/>
            <a:chOff x="328130" y="2928934"/>
            <a:chExt cx="4214842" cy="2714644"/>
          </a:xfrm>
        </p:grpSpPr>
        <p:grpSp>
          <p:nvGrpSpPr>
            <p:cNvPr id="67" name="组合 16"/>
            <p:cNvGrpSpPr/>
            <p:nvPr/>
          </p:nvGrpSpPr>
          <p:grpSpPr bwMode="auto">
            <a:xfrm>
              <a:off x="328130" y="2928934"/>
              <a:ext cx="4214842" cy="2714644"/>
              <a:chOff x="3500430" y="3357562"/>
              <a:chExt cx="3357586" cy="2000264"/>
            </a:xfrm>
          </p:grpSpPr>
          <p:sp>
            <p:nvSpPr>
              <p:cNvPr id="69" name="Oval 12"/>
              <p:cNvSpPr>
                <a:spLocks noChangeArrowheads="1"/>
              </p:cNvSpPr>
              <p:nvPr/>
            </p:nvSpPr>
            <p:spPr bwMode="auto">
              <a:xfrm>
                <a:off x="3500430" y="3357562"/>
                <a:ext cx="3357586" cy="2000264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Freeform 20"/>
              <p:cNvSpPr/>
              <p:nvPr/>
            </p:nvSpPr>
            <p:spPr bwMode="auto">
              <a:xfrm>
                <a:off x="3600896" y="3357562"/>
                <a:ext cx="3172426" cy="755002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8" name="Text Box 140"/>
            <p:cNvSpPr txBox="1">
              <a:spLocks noChangeArrowheads="1"/>
            </p:cNvSpPr>
            <p:nvPr/>
          </p:nvSpPr>
          <p:spPr bwMode="auto">
            <a:xfrm>
              <a:off x="1471138" y="3714752"/>
              <a:ext cx="285752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 </a:t>
              </a:r>
              <a:r>
                <a:rPr lang="zh-CN" altLang="en-US" sz="24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过程</a:t>
              </a:r>
              <a:endParaRPr lang="en-US" altLang="zh-CN" sz="2400" b="1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RUP/AP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模型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模型语言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1" name="组合 36"/>
          <p:cNvGrpSpPr/>
          <p:nvPr/>
        </p:nvGrpSpPr>
        <p:grpSpPr bwMode="auto">
          <a:xfrm>
            <a:off x="1852614" y="2820988"/>
            <a:ext cx="2928937" cy="2000250"/>
            <a:chOff x="328130" y="3357562"/>
            <a:chExt cx="2928958" cy="2000264"/>
          </a:xfrm>
        </p:grpSpPr>
        <p:grpSp>
          <p:nvGrpSpPr>
            <p:cNvPr id="72" name="组合 9"/>
            <p:cNvGrpSpPr/>
            <p:nvPr/>
          </p:nvGrpSpPr>
          <p:grpSpPr bwMode="auto">
            <a:xfrm>
              <a:off x="328130" y="3357562"/>
              <a:ext cx="2928958" cy="2000264"/>
              <a:chOff x="2339975" y="3697288"/>
              <a:chExt cx="1295400" cy="1295400"/>
            </a:xfrm>
          </p:grpSpPr>
          <p:sp>
            <p:nvSpPr>
              <p:cNvPr id="74" name="Oval 12"/>
              <p:cNvSpPr>
                <a:spLocks noChangeArrowheads="1"/>
              </p:cNvSpPr>
              <p:nvPr/>
            </p:nvSpPr>
            <p:spPr bwMode="auto">
              <a:xfrm>
                <a:off x="2339975" y="3697288"/>
                <a:ext cx="1295400" cy="1295400"/>
              </a:xfrm>
              <a:prstGeom prst="ellipse">
                <a:avLst/>
              </a:prstGeom>
              <a:solidFill>
                <a:srgbClr val="FE6C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Freeform 20"/>
              <p:cNvSpPr/>
              <p:nvPr/>
            </p:nvSpPr>
            <p:spPr bwMode="auto">
              <a:xfrm>
                <a:off x="2376488" y="3713163"/>
                <a:ext cx="1223963" cy="488950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3" name="Text Box 140"/>
            <p:cNvSpPr txBox="1">
              <a:spLocks noChangeArrowheads="1"/>
            </p:cNvSpPr>
            <p:nvPr/>
          </p:nvSpPr>
          <p:spPr bwMode="auto">
            <a:xfrm>
              <a:off x="328130" y="3786190"/>
              <a:ext cx="285752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 </a:t>
              </a:r>
              <a:r>
                <a:rPr lang="zh-CN" altLang="en-US" sz="24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方法</a:t>
              </a:r>
              <a:endParaRPr lang="en-US" altLang="zh-CN" sz="2400" b="1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OOA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OOP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MDA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6" name="组合 6"/>
          <p:cNvGrpSpPr/>
          <p:nvPr/>
        </p:nvGrpSpPr>
        <p:grpSpPr bwMode="auto">
          <a:xfrm>
            <a:off x="1809751" y="3235325"/>
            <a:ext cx="2214563" cy="1143000"/>
            <a:chOff x="1893942" y="3026109"/>
            <a:chExt cx="1551042" cy="1221874"/>
          </a:xfrm>
        </p:grpSpPr>
        <p:sp>
          <p:nvSpPr>
            <p:cNvPr id="77" name="Oval 8"/>
            <p:cNvSpPr>
              <a:spLocks noChangeArrowheads="1"/>
            </p:cNvSpPr>
            <p:nvPr/>
          </p:nvSpPr>
          <p:spPr bwMode="auto">
            <a:xfrm>
              <a:off x="1943975" y="3026109"/>
              <a:ext cx="1300874" cy="122187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Text Box 140"/>
            <p:cNvSpPr txBox="1">
              <a:spLocks noChangeArrowheads="1"/>
            </p:cNvSpPr>
            <p:nvPr/>
          </p:nvSpPr>
          <p:spPr bwMode="auto">
            <a:xfrm>
              <a:off x="1893942" y="3331577"/>
              <a:ext cx="1551042" cy="449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baseline="-2500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 </a:t>
              </a:r>
              <a:r>
                <a:rPr lang="zh-CN" altLang="en-US" sz="28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程序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=</a:t>
              </a:r>
              <a:r>
                <a:rPr lang="zh-CN" altLang="en-US" sz="28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算法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+</a:t>
              </a:r>
              <a:r>
                <a:rPr lang="zh-CN" altLang="en-US" sz="28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结构</a:t>
              </a:r>
              <a:endParaRPr lang="en-US" altLang="zh-CN" sz="2800" b="1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9" name="TextBox 35"/>
          <p:cNvSpPr txBox="1">
            <a:spLocks noChangeArrowheads="1"/>
          </p:cNvSpPr>
          <p:nvPr/>
        </p:nvSpPr>
        <p:spPr bwMode="auto">
          <a:xfrm>
            <a:off x="5810250" y="5953125"/>
            <a:ext cx="49037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602E04"/>
                </a:solidFill>
              </a:rPr>
              <a:t>参考自周爱民</a:t>
            </a:r>
            <a:r>
              <a:rPr lang="en-US" altLang="zh-CN" sz="1600" b="1">
                <a:solidFill>
                  <a:srgbClr val="602E04"/>
                </a:solidFill>
              </a:rPr>
              <a:t>《</a:t>
            </a:r>
            <a:r>
              <a:rPr lang="zh-CN" altLang="en-US" sz="1600" b="1">
                <a:solidFill>
                  <a:srgbClr val="602E04"/>
                </a:solidFill>
              </a:rPr>
              <a:t>大道至简：软件工程实践者的思想</a:t>
            </a:r>
            <a:r>
              <a:rPr lang="en-US" altLang="zh-CN" sz="1600" b="1">
                <a:solidFill>
                  <a:srgbClr val="602E04"/>
                </a:solidFill>
              </a:rPr>
              <a:t>》</a:t>
            </a:r>
            <a:endParaRPr lang="zh-CN" altLang="en-US" sz="1600" b="1">
              <a:solidFill>
                <a:srgbClr val="602E04"/>
              </a:solidFill>
            </a:endParaRPr>
          </a:p>
        </p:txBody>
      </p:sp>
      <p:sp>
        <p:nvSpPr>
          <p:cNvPr id="80" name="TextBox 38"/>
          <p:cNvSpPr txBox="1">
            <a:spLocks noChangeArrowheads="1"/>
          </p:cNvSpPr>
          <p:nvPr/>
        </p:nvSpPr>
        <p:spPr bwMode="auto">
          <a:xfrm>
            <a:off x="2309813" y="3932238"/>
            <a:ext cx="1930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C</a:t>
            </a:r>
            <a:r>
              <a:rPr lang="zh-CN" altLang="en-US" sz="2400" b="1" dirty="0"/>
              <a:t>、数据结构</a:t>
            </a:r>
            <a:endParaRPr lang="zh-CN" altLang="en-US" sz="2400" b="1" dirty="0"/>
          </a:p>
        </p:txBody>
      </p:sp>
      <p:sp>
        <p:nvSpPr>
          <p:cNvPr id="81" name="TextBox 39"/>
          <p:cNvSpPr txBox="1">
            <a:spLocks noChangeArrowheads="1"/>
          </p:cNvSpPr>
          <p:nvPr/>
        </p:nvSpPr>
        <p:spPr bwMode="auto">
          <a:xfrm>
            <a:off x="3105150" y="4289426"/>
            <a:ext cx="2490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C++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Web</a:t>
            </a:r>
            <a:r>
              <a:rPr lang="zh-CN" altLang="en-US" sz="2400" b="1" dirty="0"/>
              <a:t>开发</a:t>
            </a:r>
            <a:endParaRPr lang="zh-CN" altLang="en-US" sz="2400" b="1" dirty="0"/>
          </a:p>
        </p:txBody>
      </p:sp>
      <p:sp>
        <p:nvSpPr>
          <p:cNvPr id="82" name="TextBox 45"/>
          <p:cNvSpPr txBox="1">
            <a:spLocks noChangeArrowheads="1"/>
          </p:cNvSpPr>
          <p:nvPr/>
        </p:nvSpPr>
        <p:spPr bwMode="auto">
          <a:xfrm>
            <a:off x="4524376" y="46466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软件过程、方向课</a:t>
            </a:r>
            <a:endParaRPr lang="zh-CN" altLang="en-US" sz="2400" b="1" dirty="0"/>
          </a:p>
        </p:txBody>
      </p:sp>
      <p:sp>
        <p:nvSpPr>
          <p:cNvPr id="83" name="TextBox 46"/>
          <p:cNvSpPr txBox="1">
            <a:spLocks noChangeArrowheads="1"/>
          </p:cNvSpPr>
          <p:nvPr/>
        </p:nvSpPr>
        <p:spPr bwMode="auto">
          <a:xfrm>
            <a:off x="5524500" y="5035551"/>
            <a:ext cx="2338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项目管理、实训</a:t>
            </a:r>
            <a:endParaRPr lang="zh-CN" altLang="en-US" sz="2400" b="1" dirty="0"/>
          </a:p>
        </p:txBody>
      </p:sp>
      <p:sp>
        <p:nvSpPr>
          <p:cNvPr id="84" name="TextBox 47"/>
          <p:cNvSpPr txBox="1">
            <a:spLocks noChangeArrowheads="1"/>
          </p:cNvSpPr>
          <p:nvPr/>
        </p:nvSpPr>
        <p:spPr bwMode="auto">
          <a:xfrm>
            <a:off x="6667501" y="53959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Impact" panose="020B0806030902050204" pitchFamily="34" charset="0"/>
              </a:rPr>
              <a:t>实习、就业、创业</a:t>
            </a:r>
            <a:endParaRPr lang="zh-CN" altLang="en-US" sz="2400" b="1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3" grpId="0"/>
      <p:bldP spid="8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软件工程三要素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60142" y="64613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PMT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464" y="1156149"/>
            <a:ext cx="7051071" cy="529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995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瀑布模型（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Waterfall Model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187924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C:\Users\qile\Desktop\软件过程\更新图片资源\瀑布流.png瀑布流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850254" y="1166948"/>
            <a:ext cx="8752205" cy="5387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885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RUP</a:t>
            </a:r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统一软件过程（</a:t>
            </a:r>
            <a:r>
              <a:rPr lang="en-US" altLang="zh-CN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Rational Unified Process)</a:t>
            </a:r>
            <a:endParaRPr lang="zh-CN" altLang="en-US" sz="2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19698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6" y="1126996"/>
            <a:ext cx="6570093" cy="511856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159666" y="1131250"/>
            <a:ext cx="4453214" cy="858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RUP</a:t>
            </a:r>
            <a:r>
              <a:rPr lang="zh-CN" altLang="en-US" b="1" dirty="0">
                <a:latin typeface="+mn-ea"/>
              </a:rPr>
              <a:t>的中心思想是：用例驱动、架构为中心、迭代和增量。</a:t>
            </a:r>
            <a:endParaRPr lang="zh-CN" altLang="en-US" b="1" dirty="0">
              <a:latin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98" y="2259874"/>
            <a:ext cx="4769135" cy="322652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232685" y="5571981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RUP 4+1</a:t>
            </a:r>
            <a:r>
              <a:rPr lang="zh-CN" altLang="en-US" b="1" dirty="0"/>
              <a:t>视图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12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敏捷过程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403125" y="6082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84" y="1250633"/>
            <a:ext cx="9220621" cy="97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H:\as\zz2_0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71" y="2262408"/>
            <a:ext cx="9166634" cy="3976543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343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17928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2" descr="H:\as\zz2_085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3" y="1571624"/>
            <a:ext cx="11443137" cy="4071529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如何理解迭代与增量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122586" y="603143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754" y="1490763"/>
            <a:ext cx="6381750" cy="1724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29" y="3791358"/>
            <a:ext cx="6315075" cy="1704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7602583" y="216810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增量：逐块建造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02583" y="445917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迭代：反复求精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十字形 15"/>
          <p:cNvSpPr/>
          <p:nvPr/>
        </p:nvSpPr>
        <p:spPr>
          <a:xfrm>
            <a:off x="8290560" y="3094024"/>
            <a:ext cx="808572" cy="808572"/>
          </a:xfrm>
          <a:prstGeom prst="plus">
            <a:avLst>
              <a:gd name="adj" fmla="val 3954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534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统一建模语言（</a:t>
            </a:r>
            <a:r>
              <a:rPr lang="en-US" altLang="zh-CN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err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UnifiedModelingLanguage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33831" y="61632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375"/>
            <a:ext cx="12192000" cy="57626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09897" y="1397726"/>
            <a:ext cx="582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语言是用来表达和沟通思想的，</a:t>
            </a:r>
            <a:r>
              <a:rPr lang="en-US" altLang="zh-CN" b="1" dirty="0">
                <a:solidFill>
                  <a:srgbClr val="FF0000"/>
                </a:solidFill>
              </a:rPr>
              <a:t>UML</a:t>
            </a:r>
            <a:r>
              <a:rPr lang="zh-CN" altLang="en-US" b="1" dirty="0">
                <a:solidFill>
                  <a:srgbClr val="FF0000"/>
                </a:solidFill>
              </a:rPr>
              <a:t>承载着</a:t>
            </a:r>
            <a:r>
              <a:rPr lang="en-US" altLang="zh-CN" b="1" dirty="0">
                <a:solidFill>
                  <a:srgbClr val="FF0000"/>
                </a:solidFill>
              </a:rPr>
              <a:t>OOAD</a:t>
            </a:r>
            <a:r>
              <a:rPr lang="zh-CN" altLang="en-US" b="1" dirty="0">
                <a:solidFill>
                  <a:srgbClr val="FF0000"/>
                </a:solidFill>
              </a:rPr>
              <a:t>的思想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534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统一建模语言（</a:t>
            </a:r>
            <a:r>
              <a:rPr lang="en-US" altLang="zh-CN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err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UnifiedModelingLanguage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33831" y="61632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292" y="1131569"/>
            <a:ext cx="10118544" cy="5266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课程价值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951288" y="4510088"/>
            <a:ext cx="3627437" cy="863600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+mn-ea"/>
              <a:ea typeface="+mn-ea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486150" y="3560763"/>
            <a:ext cx="4105275" cy="863600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+mn-ea"/>
              <a:ea typeface="+mn-ea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981325" y="2636838"/>
            <a:ext cx="4608513" cy="865187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+mn-ea"/>
              <a:ea typeface="+mn-ea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476500" y="1679575"/>
            <a:ext cx="5111750" cy="865188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+mn-ea"/>
              <a:ea typeface="+mn-ea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952875" y="4498975"/>
            <a:ext cx="3743325" cy="923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+mn-ea"/>
                <a:ea typeface="+mn-ea"/>
              </a:rPr>
              <a:t>实用的工具软件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 err="1">
                <a:latin typeface="+mn-ea"/>
                <a:ea typeface="+mn-ea"/>
              </a:rPr>
              <a:t>Axure</a:t>
            </a:r>
            <a:r>
              <a:rPr lang="zh-CN" altLang="en-US" dirty="0">
                <a:latin typeface="+mn-ea"/>
                <a:ea typeface="+mn-ea"/>
              </a:rPr>
              <a:t>、</a:t>
            </a:r>
            <a:r>
              <a:rPr lang="en-US" altLang="zh-CN" dirty="0">
                <a:latin typeface="+mn-ea"/>
                <a:ea typeface="+mn-ea"/>
              </a:rPr>
              <a:t>EA……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3016250" y="2640013"/>
            <a:ext cx="4573588" cy="923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+mn-ea"/>
                <a:ea typeface="+mn-ea"/>
              </a:rPr>
              <a:t>掌握软件从无到有的整个过程</a:t>
            </a:r>
            <a:r>
              <a:rPr lang="en-US" altLang="zh-CN" dirty="0">
                <a:latin typeface="+mn-ea"/>
                <a:ea typeface="+mn-ea"/>
              </a:rPr>
              <a:t>……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>
                <a:latin typeface="+mn-ea"/>
                <a:ea typeface="+mn-ea"/>
              </a:rPr>
              <a:t>Scrum</a:t>
            </a:r>
            <a:r>
              <a:rPr lang="zh-CN" altLang="en-US" dirty="0">
                <a:latin typeface="+mn-ea"/>
                <a:ea typeface="+mn-ea"/>
              </a:rPr>
              <a:t>、</a:t>
            </a:r>
            <a:r>
              <a:rPr lang="en-US" altLang="zh-CN" dirty="0">
                <a:latin typeface="+mn-ea"/>
                <a:ea typeface="+mn-ea"/>
              </a:rPr>
              <a:t>ICONIX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3484563" y="3554413"/>
            <a:ext cx="4103687" cy="923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+mn-ea"/>
                <a:ea typeface="+mn-ea"/>
              </a:rPr>
              <a:t>实用的软件过程推演方法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+mn-ea"/>
                <a:ea typeface="+mn-ea"/>
              </a:rPr>
              <a:t>用户故事、故事点、燃尽图、用例</a:t>
            </a:r>
            <a:r>
              <a:rPr lang="en-US" altLang="zh-CN" dirty="0">
                <a:latin typeface="+mn-ea"/>
                <a:ea typeface="+mn-ea"/>
              </a:rPr>
              <a:t>……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2473325" y="1684338"/>
            <a:ext cx="5041900" cy="923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+mn-ea"/>
                <a:ea typeface="+mn-ea"/>
              </a:rPr>
              <a:t>如何从单兵作战转为团队合作，完成团队的协调与管理</a:t>
            </a:r>
            <a:r>
              <a:rPr lang="en-US" altLang="zh-CN" dirty="0">
                <a:latin typeface="+mn-ea"/>
                <a:ea typeface="+mn-ea"/>
              </a:rPr>
              <a:t>……</a:t>
            </a:r>
            <a:endParaRPr lang="en-US" dirty="0">
              <a:latin typeface="+mn-ea"/>
              <a:ea typeface="+mn-ea"/>
            </a:endParaRPr>
          </a:p>
        </p:txBody>
      </p:sp>
      <p:grpSp>
        <p:nvGrpSpPr>
          <p:cNvPr id="22" name="Group 12"/>
          <p:cNvGrpSpPr/>
          <p:nvPr/>
        </p:nvGrpSpPr>
        <p:grpSpPr bwMode="auto">
          <a:xfrm>
            <a:off x="2438400" y="3538538"/>
            <a:ext cx="1022350" cy="923925"/>
            <a:chOff x="0" y="0"/>
            <a:chExt cx="644" cy="582"/>
          </a:xfrm>
        </p:grpSpPr>
        <p:sp>
          <p:nvSpPr>
            <p:cNvPr id="23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4" name="Text Box 10"/>
            <p:cNvSpPr txBox="1">
              <a:spLocks noChangeArrowheads="1"/>
            </p:cNvSpPr>
            <p:nvPr/>
          </p:nvSpPr>
          <p:spPr bwMode="auto">
            <a:xfrm>
              <a:off x="11" y="350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+mn-ea"/>
                  <a:ea typeface="+mn-ea"/>
                </a:rPr>
                <a:t>过程方法</a:t>
              </a:r>
              <a:endParaRPr lang="en-US" sz="1600" b="1" dirty="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25" name="TextBox 31"/>
            <p:cNvSpPr txBox="1">
              <a:spLocks noChangeArrowheads="1"/>
            </p:cNvSpPr>
            <p:nvPr/>
          </p:nvSpPr>
          <p:spPr bwMode="auto">
            <a:xfrm>
              <a:off x="167" y="5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ea"/>
                  <a:ea typeface="+mn-ea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6" name="Group 16"/>
          <p:cNvGrpSpPr/>
          <p:nvPr/>
        </p:nvGrpSpPr>
        <p:grpSpPr bwMode="auto">
          <a:xfrm>
            <a:off x="2906713" y="4486275"/>
            <a:ext cx="1008062" cy="923925"/>
            <a:chOff x="0" y="0"/>
            <a:chExt cx="635" cy="582"/>
          </a:xfrm>
        </p:grpSpPr>
        <p:sp>
          <p:nvSpPr>
            <p:cNvPr id="27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9" name="Text Box 11"/>
            <p:cNvSpPr txBox="1">
              <a:spLocks noChangeArrowheads="1"/>
            </p:cNvSpPr>
            <p:nvPr/>
          </p:nvSpPr>
          <p:spPr bwMode="auto">
            <a:xfrm>
              <a:off x="0" y="368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+mn-ea"/>
                  <a:ea typeface="+mn-ea"/>
                </a:rPr>
                <a:t>实用工具</a:t>
              </a:r>
              <a:endParaRPr lang="en-US" sz="1600" b="1" dirty="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30" name="TextBox 32"/>
            <p:cNvSpPr txBox="1">
              <a:spLocks noChangeArrowheads="1"/>
            </p:cNvSpPr>
            <p:nvPr/>
          </p:nvSpPr>
          <p:spPr bwMode="auto">
            <a:xfrm>
              <a:off x="178" y="23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ea"/>
                  <a:ea typeface="+mn-ea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1" name="Group 12"/>
          <p:cNvGrpSpPr/>
          <p:nvPr/>
        </p:nvGrpSpPr>
        <p:grpSpPr bwMode="auto">
          <a:xfrm>
            <a:off x="1443038" y="1643063"/>
            <a:ext cx="1022350" cy="923925"/>
            <a:chOff x="0" y="0"/>
            <a:chExt cx="644" cy="582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11" y="350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+mn-ea"/>
                  <a:ea typeface="+mn-ea"/>
                </a:rPr>
                <a:t>团队合作</a:t>
              </a:r>
              <a:endParaRPr lang="en-US" sz="1600" b="1" dirty="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34" name="TextBox 31"/>
            <p:cNvSpPr txBox="1">
              <a:spLocks noChangeArrowheads="1"/>
            </p:cNvSpPr>
            <p:nvPr/>
          </p:nvSpPr>
          <p:spPr bwMode="auto">
            <a:xfrm>
              <a:off x="167" y="5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ea"/>
                  <a:ea typeface="+mn-ea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5" name="Group 16"/>
          <p:cNvGrpSpPr/>
          <p:nvPr/>
        </p:nvGrpSpPr>
        <p:grpSpPr bwMode="auto">
          <a:xfrm>
            <a:off x="1920875" y="2590800"/>
            <a:ext cx="1008063" cy="923925"/>
            <a:chOff x="0" y="0"/>
            <a:chExt cx="635" cy="582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0" y="368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+mn-ea"/>
                  <a:ea typeface="+mn-ea"/>
                </a:rPr>
                <a:t>软件过程</a:t>
              </a:r>
              <a:endParaRPr lang="en-US" sz="1600" b="1" dirty="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38" name="TextBox 32"/>
            <p:cNvSpPr txBox="1">
              <a:spLocks noChangeArrowheads="1"/>
            </p:cNvSpPr>
            <p:nvPr/>
          </p:nvSpPr>
          <p:spPr bwMode="auto">
            <a:xfrm>
              <a:off x="178" y="23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ea"/>
                  <a:ea typeface="+mn-ea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5" grpId="0" animBg="1" autoUpdateAnimBg="0"/>
      <p:bldP spid="16" grpId="0" animBg="1" autoUpdateAnimBg="0"/>
      <p:bldP spid="17" grpId="0" animBg="1" autoUpdateAnimBg="0"/>
      <p:bldP spid="18" grpId="0" bldLvl="0" autoUpdateAnimBg="0"/>
      <p:bldP spid="19" grpId="0" bldLvl="0" autoUpdateAnimBg="0"/>
      <p:bldP spid="20" grpId="0" bldLvl="0" autoUpdateAnimBg="0"/>
      <p:bldP spid="21" grpId="0" bldLvl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课程考核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Group 3"/>
          <p:cNvGrpSpPr/>
          <p:nvPr/>
        </p:nvGrpSpPr>
        <p:grpSpPr bwMode="auto">
          <a:xfrm>
            <a:off x="4842329" y="1366929"/>
            <a:ext cx="2847975" cy="1433512"/>
            <a:chOff x="0" y="0"/>
            <a:chExt cx="1794" cy="903"/>
          </a:xfrm>
        </p:grpSpPr>
        <p:pic>
          <p:nvPicPr>
            <p:cNvPr id="40" name="Freeform 2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94" cy="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 Box 5"/>
            <p:cNvSpPr txBox="1">
              <a:spLocks noChangeArrowheads="1"/>
            </p:cNvSpPr>
            <p:nvPr/>
          </p:nvSpPr>
          <p:spPr bwMode="auto">
            <a:xfrm>
              <a:off x="506" y="203"/>
              <a:ext cx="693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期末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6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0</a:t>
              </a: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分</a:t>
              </a:r>
              <a:endPara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6"/>
          <p:cNvGrpSpPr/>
          <p:nvPr/>
        </p:nvGrpSpPr>
        <p:grpSpPr bwMode="auto">
          <a:xfrm>
            <a:off x="5690054" y="2384516"/>
            <a:ext cx="2041525" cy="2451100"/>
            <a:chOff x="0" y="0"/>
            <a:chExt cx="1286" cy="1544"/>
          </a:xfrm>
        </p:grpSpPr>
        <p:pic>
          <p:nvPicPr>
            <p:cNvPr id="44" name="Freeform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6" cy="1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 rot="19766346">
              <a:off x="387" y="715"/>
              <a:ext cx="693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实践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2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0</a:t>
              </a: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分</a:t>
              </a:r>
              <a:endPara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46" name="Group 9"/>
          <p:cNvGrpSpPr/>
          <p:nvPr/>
        </p:nvGrpSpPr>
        <p:grpSpPr bwMode="auto">
          <a:xfrm>
            <a:off x="4489904" y="2062254"/>
            <a:ext cx="1401763" cy="2535237"/>
            <a:chOff x="0" y="0"/>
            <a:chExt cx="883" cy="1597"/>
          </a:xfrm>
        </p:grpSpPr>
        <p:pic>
          <p:nvPicPr>
            <p:cNvPr id="47" name="Freeform 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83" cy="1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11"/>
            <p:cNvSpPr txBox="1">
              <a:spLocks noChangeArrowheads="1"/>
            </p:cNvSpPr>
            <p:nvPr/>
          </p:nvSpPr>
          <p:spPr bwMode="auto">
            <a:xfrm rot="4597137">
              <a:off x="-13" y="587"/>
              <a:ext cx="693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平时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2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0</a:t>
              </a: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分</a:t>
              </a:r>
              <a:endPara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cxnSp>
        <p:nvCxnSpPr>
          <p:cNvPr id="49" name="直接连接符 6"/>
          <p:cNvCxnSpPr>
            <a:cxnSpLocks noChangeShapeType="1"/>
          </p:cNvCxnSpPr>
          <p:nvPr/>
        </p:nvCxnSpPr>
        <p:spPr bwMode="auto">
          <a:xfrm>
            <a:off x="2978604" y="4849904"/>
            <a:ext cx="6169025" cy="1587"/>
          </a:xfrm>
          <a:prstGeom prst="line">
            <a:avLst/>
          </a:prstGeom>
          <a:noFill/>
          <a:ln w="38100">
            <a:solidFill>
              <a:srgbClr val="602E0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TextBox 10"/>
          <p:cNvSpPr txBox="1">
            <a:spLocks noChangeArrowheads="1"/>
          </p:cNvSpPr>
          <p:nvPr/>
        </p:nvSpPr>
        <p:spPr bwMode="auto">
          <a:xfrm>
            <a:off x="2978604" y="4913404"/>
            <a:ext cx="6097588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dirty="0">
                <a:latin typeface="+mn-ea"/>
                <a:ea typeface="+mn-ea"/>
              </a:rPr>
              <a:t>必修课，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学分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dirty="0">
                <a:latin typeface="+mn-ea"/>
                <a:ea typeface="+mn-ea"/>
              </a:rPr>
              <a:t>缺勤或违反课堂纪律一次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扣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分</a:t>
            </a:r>
            <a:endParaRPr lang="zh-CN" altLang="en-US" sz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51" name="直接连接符 8"/>
          <p:cNvCxnSpPr>
            <a:cxnSpLocks noChangeShapeType="1"/>
          </p:cNvCxnSpPr>
          <p:nvPr/>
        </p:nvCxnSpPr>
        <p:spPr bwMode="auto">
          <a:xfrm>
            <a:off x="3004004" y="6135779"/>
            <a:ext cx="6169025" cy="1587"/>
          </a:xfrm>
          <a:prstGeom prst="line">
            <a:avLst/>
          </a:prstGeom>
          <a:noFill/>
          <a:ln w="38100">
            <a:solidFill>
              <a:srgbClr val="602E0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学习建议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735739" y="3446962"/>
            <a:ext cx="6413500" cy="771525"/>
            <a:chOff x="2735739" y="3446962"/>
            <a:chExt cx="6413500" cy="771525"/>
          </a:xfrm>
        </p:grpSpPr>
        <p:cxnSp>
          <p:nvCxnSpPr>
            <p:cNvPr id="29" name="直接连接符 15"/>
            <p:cNvCxnSpPr>
              <a:cxnSpLocks noChangeShapeType="1"/>
            </p:cNvCxnSpPr>
            <p:nvPr/>
          </p:nvCxnSpPr>
          <p:spPr bwMode="auto">
            <a:xfrm>
              <a:off x="2735739" y="3446962"/>
              <a:ext cx="6169025" cy="1588"/>
            </a:xfrm>
            <a:prstGeom prst="line">
              <a:avLst/>
            </a:prstGeom>
            <a:noFill/>
            <a:ln w="38100">
              <a:solidFill>
                <a:srgbClr val="602E0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TextBox 19"/>
            <p:cNvSpPr txBox="1">
              <a:spLocks noChangeArrowheads="1"/>
            </p:cNvSpPr>
            <p:nvPr/>
          </p:nvSpPr>
          <p:spPr bwMode="auto">
            <a:xfrm>
              <a:off x="2735739" y="3493000"/>
              <a:ext cx="6413500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思想</a:t>
              </a:r>
              <a:r>
                <a:rPr lang="zh-CN" altLang="en-US" sz="2400"/>
                <a:t>是重点；</a:t>
              </a:r>
              <a:r>
                <a:rPr lang="zh-CN" altLang="en-US" sz="2400">
                  <a:solidFill>
                    <a:srgbClr val="FF0000"/>
                  </a:solidFill>
                </a:rPr>
                <a:t>过程</a:t>
              </a:r>
              <a:r>
                <a:rPr lang="zh-CN" altLang="en-US" sz="2400"/>
                <a:t>是方式；方法和工具是载体。</a:t>
              </a:r>
              <a:endParaRPr lang="zh-CN" altLang="en-US" sz="2400"/>
            </a:p>
          </p:txBody>
        </p:sp>
        <p:cxnSp>
          <p:nvCxnSpPr>
            <p:cNvPr id="31" name="直接连接符 17"/>
            <p:cNvCxnSpPr>
              <a:cxnSpLocks noChangeShapeType="1"/>
            </p:cNvCxnSpPr>
            <p:nvPr/>
          </p:nvCxnSpPr>
          <p:spPr bwMode="auto">
            <a:xfrm>
              <a:off x="2761139" y="4216900"/>
              <a:ext cx="6169025" cy="1587"/>
            </a:xfrm>
            <a:prstGeom prst="line">
              <a:avLst/>
            </a:prstGeom>
            <a:noFill/>
            <a:ln w="38100">
              <a:solidFill>
                <a:srgbClr val="602E0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2" name="组合 14"/>
          <p:cNvGrpSpPr/>
          <p:nvPr/>
        </p:nvGrpSpPr>
        <p:grpSpPr bwMode="auto">
          <a:xfrm>
            <a:off x="2669064" y="1411787"/>
            <a:ext cx="1809750" cy="1804988"/>
            <a:chOff x="1377950" y="1908175"/>
            <a:chExt cx="1809750" cy="1804988"/>
          </a:xfrm>
        </p:grpSpPr>
        <p:pic>
          <p:nvPicPr>
            <p:cNvPr id="33" name="组合 17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7950" y="1908175"/>
              <a:ext cx="1809750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5729" y="2571744"/>
              <a:ext cx="1362425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组合 16"/>
          <p:cNvGrpSpPr/>
          <p:nvPr/>
        </p:nvGrpSpPr>
        <p:grpSpPr bwMode="auto">
          <a:xfrm>
            <a:off x="5753577" y="1411787"/>
            <a:ext cx="1816100" cy="1804988"/>
            <a:chOff x="4462463" y="1908175"/>
            <a:chExt cx="1816100" cy="1804988"/>
          </a:xfrm>
        </p:grpSpPr>
        <p:pic>
          <p:nvPicPr>
            <p:cNvPr id="36" name="组合 2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63" y="1908175"/>
              <a:ext cx="1816100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6314" y="2643182"/>
              <a:ext cx="1362425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组合 15"/>
          <p:cNvGrpSpPr/>
          <p:nvPr/>
        </p:nvGrpSpPr>
        <p:grpSpPr bwMode="auto">
          <a:xfrm>
            <a:off x="4210527" y="1411787"/>
            <a:ext cx="1817687" cy="1804988"/>
            <a:chOff x="2919413" y="1908175"/>
            <a:chExt cx="1817687" cy="1804988"/>
          </a:xfrm>
        </p:grpSpPr>
        <p:pic>
          <p:nvPicPr>
            <p:cNvPr id="53" name="组合 21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9413" y="1908175"/>
              <a:ext cx="1817687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7554" y="2571744"/>
              <a:ext cx="1050830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" name="组合 17"/>
          <p:cNvGrpSpPr/>
          <p:nvPr/>
        </p:nvGrpSpPr>
        <p:grpSpPr bwMode="auto">
          <a:xfrm>
            <a:off x="7295039" y="1411787"/>
            <a:ext cx="1817688" cy="1804988"/>
            <a:chOff x="6003925" y="1908175"/>
            <a:chExt cx="1817688" cy="1804988"/>
          </a:xfrm>
        </p:grpSpPr>
        <p:pic>
          <p:nvPicPr>
            <p:cNvPr id="56" name="组合 23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925" y="1908175"/>
              <a:ext cx="1817688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0826" y="2643182"/>
              <a:ext cx="1050830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8" name="TextBox 19"/>
          <p:cNvSpPr txBox="1">
            <a:spLocks noChangeArrowheads="1"/>
          </p:cNvSpPr>
          <p:nvPr/>
        </p:nvSpPr>
        <p:spPr bwMode="auto">
          <a:xfrm>
            <a:off x="3051652" y="2003925"/>
            <a:ext cx="6097587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</a:rPr>
              <a:t>理解思想       掌握过程       掌握方法       了解工具      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44037" y="4930459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练中学、错中学，反复实践</a:t>
            </a:r>
            <a:endParaRPr lang="zh-CN" altLang="en-US" sz="4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参考书目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48" y="1338580"/>
            <a:ext cx="3588528" cy="473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7" t="7796" r="14082" b="6979"/>
          <a:stretch>
            <a:fillRect/>
          </a:stretch>
        </p:blipFill>
        <p:spPr>
          <a:xfrm>
            <a:off x="4517951" y="1194520"/>
            <a:ext cx="4103535" cy="502827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160" y="1338579"/>
            <a:ext cx="3093957" cy="4735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如何提交作业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891830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334103" y="1375058"/>
            <a:ext cx="362925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/>
              <a:t>GitHub</a:t>
            </a:r>
            <a:r>
              <a:rPr lang="zh-CN" altLang="en-US" dirty="0"/>
              <a:t>进行作业管理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以组为单位，每组建立一个代码仓库（组长提供链接地址）</a:t>
            </a:r>
            <a:endParaRPr lang="zh-CN" alt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仓库中创建若干文件夹，文件夹名与组员姓名一一对应，用来提交各自的作业</a:t>
            </a:r>
            <a:endParaRPr lang="zh-CN" alt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每个组员完成作业后将其提交到仓库中对应自己的文件夹中</a:t>
            </a:r>
            <a:endParaRPr lang="zh-CN" altLang="en-US" dirty="0"/>
          </a:p>
        </p:txBody>
      </p:sp>
      <p:pic>
        <p:nvPicPr>
          <p:cNvPr id="13" name="图片 12" descr="git仓库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835" y="1466215"/>
            <a:ext cx="7131685" cy="4218940"/>
          </a:xfrm>
          <a:prstGeom prst="rect">
            <a:avLst/>
          </a:prstGeom>
        </p:spPr>
      </p:pic>
      <p:pic>
        <p:nvPicPr>
          <p:cNvPr id="15" name="图片 14" descr="git仓库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35" y="1517015"/>
            <a:ext cx="7348855" cy="4116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57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总结：匠人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大师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2"/>
          <p:cNvSpPr txBox="1"/>
          <p:nvPr/>
        </p:nvSpPr>
        <p:spPr>
          <a:xfrm>
            <a:off x="393701" y="1158875"/>
            <a:ext cx="11366500" cy="4313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视野、文化、创新</a:t>
            </a:r>
            <a:endParaRPr lang="zh-CN" altLang="en-US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770743"/>
            <a:ext cx="4559300" cy="4559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6" y="0"/>
            <a:ext cx="683790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383030" y="607151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内容占位符 2"/>
          <p:cNvSpPr txBox="1"/>
          <p:nvPr/>
        </p:nvSpPr>
        <p:spPr>
          <a:xfrm>
            <a:off x="393701" y="1423761"/>
            <a:ext cx="8964096" cy="4075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掌握一项软件开发技术就能很好就业，为啥还要学软件工程？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软件项目的成功和软件工程学有什么关系？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软件工程专业究竟“长的什么样子”？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97" y="1299573"/>
            <a:ext cx="2590800" cy="501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9"/>
          <a:stretch>
            <a:fillRect/>
          </a:stretch>
        </p:blipFill>
        <p:spPr>
          <a:xfrm>
            <a:off x="213148" y="1605129"/>
            <a:ext cx="5238750" cy="384093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5201926" y="646137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13148" y="43278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演员是不是电影的全部？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11" y="1307949"/>
            <a:ext cx="9144000" cy="4937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549696" y="611706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3692" y="1249108"/>
            <a:ext cx="418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同样，软件项目也不只有开发人员，不只是开发环节</a:t>
            </a:r>
            <a:endParaRPr lang="zh-CN" altLang="en-US" sz="2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8"/>
          <a:stretch>
            <a:fillRect/>
          </a:stretch>
        </p:blipFill>
        <p:spPr>
          <a:xfrm>
            <a:off x="4725449" y="1"/>
            <a:ext cx="7466551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3590" y="5355771"/>
            <a:ext cx="5032147" cy="875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开发人员很关键，其它岗位同样关键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能够组织、管理、遵循流程主导整个项目更关键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软件项目并不是个个都成功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383411" y="6266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2"/>
          <p:cNvSpPr txBox="1"/>
          <p:nvPr/>
        </p:nvSpPr>
        <p:spPr>
          <a:xfrm>
            <a:off x="393700" y="1158874"/>
            <a:ext cx="11261271" cy="5038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Standish Group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公司的调查结果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[365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家公司的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8380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个项目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040" y="1722935"/>
            <a:ext cx="10984320" cy="363283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01040" y="5592018"/>
            <a:ext cx="6412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报告参见：https://www.infoq.com/articles/standish-chaos-2015/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什么是决定软件项目成功的关键因素？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30399" y="6124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993004" y="1392718"/>
          <a:ext cx="4619716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5030"/>
                <a:gridCol w="120468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成功因素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权重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</a:rPr>
                        <a:t>管理层的支持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/>
                        <a:t>15%</a:t>
                      </a:r>
                      <a:endParaRPr lang="zh-CN" altLang="en-US" sz="20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用户的参与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15%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团队综合战斗力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15%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最佳实践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15%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有才能的员工（商务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技术）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10%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规范的管理架构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8%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采用敏捷过程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7%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合适的规划与执行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专业的项目管理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清晰的商业目标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4%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6410325" y="1131569"/>
            <a:ext cx="5450749" cy="4985549"/>
            <a:chOff x="6410325" y="1131569"/>
            <a:chExt cx="5450749" cy="498554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0325" y="2945293"/>
              <a:ext cx="4705350" cy="3171825"/>
            </a:xfrm>
            <a:prstGeom prst="rect">
              <a:avLst/>
            </a:prstGeom>
          </p:spPr>
        </p:pic>
        <p:sp>
          <p:nvSpPr>
            <p:cNvPr id="21" name="云形标注 20"/>
            <p:cNvSpPr/>
            <p:nvPr/>
          </p:nvSpPr>
          <p:spPr>
            <a:xfrm>
              <a:off x="7180762" y="1131569"/>
              <a:ext cx="4680312" cy="1493738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技术的影响因素有多大？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非技术的因素靠什么解决？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软件工程学的存在价值：促进软件项目成功</a:t>
            </a:r>
            <a:endParaRPr lang="zh-CN" altLang="en-US" sz="28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30399" y="6124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006" y="1096845"/>
            <a:ext cx="9696994" cy="5761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2320</Words>
  <Application>WPS 演示</Application>
  <PresentationFormat>宽屏</PresentationFormat>
  <Paragraphs>361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2" baseType="lpstr">
      <vt:lpstr>Arial</vt:lpstr>
      <vt:lpstr>宋体</vt:lpstr>
      <vt:lpstr>Wingdings</vt:lpstr>
      <vt:lpstr>华康俪金黑W8(P)</vt:lpstr>
      <vt:lpstr>微软雅黑</vt:lpstr>
      <vt:lpstr>Calibri</vt:lpstr>
      <vt:lpstr>黑体</vt:lpstr>
      <vt:lpstr>Arial Unicode MS</vt:lpstr>
      <vt:lpstr>gotham</vt:lpstr>
      <vt:lpstr>Times New Roman</vt:lpstr>
      <vt:lpstr>华文中宋</vt:lpstr>
      <vt:lpstr>Impact</vt:lpstr>
      <vt:lpstr>Segoe Print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qile</cp:lastModifiedBy>
  <cp:revision>264</cp:revision>
  <dcterms:created xsi:type="dcterms:W3CDTF">2013-08-14T15:08:00Z</dcterms:created>
  <dcterms:modified xsi:type="dcterms:W3CDTF">2018-09-06T06:02:52Z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